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84" r:id="rId3"/>
    <p:sldId id="285" r:id="rId4"/>
    <p:sldId id="260" r:id="rId5"/>
    <p:sldId id="261" r:id="rId6"/>
    <p:sldId id="262" r:id="rId7"/>
    <p:sldId id="264" r:id="rId8"/>
    <p:sldId id="263" r:id="rId9"/>
    <p:sldId id="271" r:id="rId10"/>
    <p:sldId id="270" r:id="rId11"/>
    <p:sldId id="269" r:id="rId12"/>
    <p:sldId id="268" r:id="rId13"/>
    <p:sldId id="267" r:id="rId14"/>
    <p:sldId id="266" r:id="rId15"/>
    <p:sldId id="265" r:id="rId16"/>
    <p:sldId id="272" r:id="rId17"/>
    <p:sldId id="278" r:id="rId18"/>
    <p:sldId id="277" r:id="rId19"/>
    <p:sldId id="276" r:id="rId20"/>
    <p:sldId id="275" r:id="rId21"/>
    <p:sldId id="274" r:id="rId22"/>
    <p:sldId id="273" r:id="rId23"/>
    <p:sldId id="279" r:id="rId24"/>
    <p:sldId id="282" r:id="rId25"/>
    <p:sldId id="281" r:id="rId26"/>
    <p:sldId id="280" r:id="rId27"/>
    <p:sldId id="283" r:id="rId28"/>
    <p:sldId id="286" r:id="rId29"/>
    <p:sldId id="288" r:id="rId30"/>
    <p:sldId id="25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660066"/>
    <a:srgbClr val="0000FF"/>
    <a:srgbClr val="FFFF66"/>
    <a:srgbClr val="FF0000"/>
    <a:srgbClr val="006600"/>
    <a:srgbClr val="CC00CC"/>
    <a:srgbClr val="000000"/>
    <a:srgbClr val="FF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14" y="-12"/>
      </p:cViewPr>
      <p:guideLst>
        <p:guide orient="horz" pos="41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B72E8-C42F-4C10-9CCE-9BA468E3BEB9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1248C-9821-4BAB-BBCA-1450882C1DD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5882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1795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7827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8394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0835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91244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29496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0469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5150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20657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4960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88756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69951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224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90934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30615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1075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55172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6239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24427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65941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147574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0157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78760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30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1915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4759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1400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06682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80229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2096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8100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005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765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840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422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8034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652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924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500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459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522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40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5EB74-86CC-4686-9BF4-9D75062CFACE}" type="datetimeFigureOut">
              <a:rPr lang="en-CA" smtClean="0"/>
              <a:pPr/>
              <a:t>24/04/2014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96F18-ACD1-47BE-BEA8-AD0DF0DB21F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402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ltshiswaka@ocasi.org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gif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sz="2400" b="1" dirty="0" smtClean="0">
                <a:solidFill>
                  <a:srgbClr val="0000FF"/>
                </a:solidFill>
              </a:rPr>
              <a:t>CdnImm # 21 : Nouveaux regards sur l’intégration des nouveaux arrivants francophones en Ontario </a:t>
            </a:r>
            <a:br>
              <a:rPr lang="en-CA" sz="2400" b="1" dirty="0" smtClean="0">
                <a:solidFill>
                  <a:srgbClr val="0000FF"/>
                </a:solidFill>
              </a:rPr>
            </a:br>
            <a:endParaRPr lang="en-CA" sz="2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280920" cy="36322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fr-FR" sz="2400" b="1" dirty="0" smtClean="0">
              <a:solidFill>
                <a:srgbClr val="CC00CC"/>
              </a:solidFill>
            </a:endParaRPr>
          </a:p>
          <a:p>
            <a:pPr marL="0" indent="0" algn="ctr">
              <a:buNone/>
            </a:pPr>
            <a:r>
              <a:rPr lang="fr-FR" sz="2400" b="1" dirty="0" smtClean="0">
                <a:solidFill>
                  <a:srgbClr val="CC00CC"/>
                </a:solidFill>
              </a:rPr>
              <a:t>Nouveaux arrivants francophones : Des communautés à la recherche d’une visibilité médiatique </a:t>
            </a:r>
          </a:p>
          <a:p>
            <a:pPr marL="0" indent="0" algn="ctr">
              <a:buNone/>
            </a:pPr>
            <a:r>
              <a:rPr lang="en-CA" sz="1600" b="1" i="1" dirty="0" smtClean="0">
                <a:solidFill>
                  <a:srgbClr val="6600CC"/>
                </a:solidFill>
              </a:rPr>
              <a:t>Jeudi le 24 avril 2014 </a:t>
            </a:r>
            <a:endParaRPr lang="en-CA" sz="1600" b="1" i="1" dirty="0">
              <a:solidFill>
                <a:srgbClr val="6600CC"/>
              </a:solidFill>
            </a:endParaRPr>
          </a:p>
          <a:p>
            <a:pPr marL="0" indent="0" algn="ctr">
              <a:buNone/>
            </a:pPr>
            <a:endParaRPr lang="en-CA" b="1" dirty="0" smtClean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0" indent="0" algn="ctr">
              <a:buNone/>
            </a:pPr>
            <a:r>
              <a:rPr lang="en-CA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Lumembo Tshiswaka </a:t>
            </a:r>
          </a:p>
          <a:p>
            <a:pPr marL="0" indent="0" algn="ctr">
              <a:buNone/>
            </a:pPr>
            <a:r>
              <a:rPr lang="en-CA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Coordonnateur Promotion &amp; Liaison </a:t>
            </a:r>
          </a:p>
          <a:p>
            <a:pPr marL="0" indent="0" algn="ctr">
              <a:buNone/>
            </a:pPr>
            <a:r>
              <a:rPr lang="en-CA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Etablissement.org </a:t>
            </a:r>
            <a:endParaRPr lang="en-CA" sz="2400" dirty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0" indent="0" algn="ctr">
              <a:buNone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None/>
            </a:pPr>
            <a:endParaRPr lang="fr-FR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CA" sz="1200" b="1" dirty="0">
                <a:solidFill>
                  <a:srgbClr val="0000FF"/>
                </a:solidFill>
              </a:rPr>
              <a:t>Lumembo Tshiswaka</a:t>
            </a:r>
          </a:p>
          <a:p>
            <a:pPr marL="0" indent="0">
              <a:buNone/>
            </a:pPr>
            <a:r>
              <a:rPr lang="en-CA" sz="1200" b="1" dirty="0">
                <a:solidFill>
                  <a:srgbClr val="0000FF"/>
                </a:solidFill>
              </a:rPr>
              <a:t>Coordonnateur  Promotion et Liaison</a:t>
            </a:r>
          </a:p>
          <a:p>
            <a:pPr marL="0" indent="0">
              <a:buNone/>
            </a:pPr>
            <a:r>
              <a:rPr lang="en-CA" sz="1200" b="1" dirty="0">
                <a:solidFill>
                  <a:srgbClr val="0000FF"/>
                </a:solidFill>
              </a:rPr>
              <a:t>www.etablissement.org </a:t>
            </a:r>
          </a:p>
          <a:p>
            <a:pPr marL="0" indent="0">
              <a:buNone/>
            </a:pPr>
            <a:endParaRPr lang="en-CA" sz="2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CA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4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FFFF00"/>
                </a:solidFill>
              </a:rPr>
              <a:t>Quelques statistiques </a:t>
            </a:r>
            <a:r>
              <a:rPr lang="fr-FR" sz="3600" b="1" dirty="0" smtClean="0">
                <a:solidFill>
                  <a:srgbClr val="FFFF00"/>
                </a:solidFill>
              </a:rPr>
              <a:t>utiles </a:t>
            </a:r>
            <a:endParaRPr lang="en-CA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32047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Plus de 600 000 francophones en 2013 en Ontario dont 10% d’origine immigrante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Entre 1961 et 2011, le taux de bilinguisme a augmenté au Canada : 17,5% de la population canadienne a déclaré pouvoir soutenir une conversation en français et en anglais. En 1961, ce taux était de 12,2%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11% de la population ontarienne, soit 1,4 millions est capable de parler les deux langues 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marL="0" indent="0">
              <a:buNone/>
            </a:pPr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      			</a:t>
            </a:r>
            <a:r>
              <a:rPr lang="fr-FR" sz="1900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(</a:t>
            </a:r>
            <a:r>
              <a:rPr lang="fr-FR" sz="1900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Source : Statistique Canada)</a:t>
            </a:r>
            <a:endParaRPr lang="en-CA" sz="19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marL="0" indent="0">
              <a:buNone/>
            </a:pPr>
            <a:endParaRPr lang="en-CA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0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fr-FR" sz="3100" b="1" dirty="0" smtClean="0">
                <a:latin typeface="Estrangelo Edessa" panose="03080600000000000000" pitchFamily="66" charset="0"/>
                <a:cs typeface="Estrangelo Edessa" panose="03080600000000000000" pitchFamily="66" charset="0"/>
              </a:rPr>
              <a:t/>
            </a:r>
            <a:br>
              <a:rPr lang="fr-FR" sz="3100" b="1" dirty="0" smtClean="0">
                <a:latin typeface="Estrangelo Edessa" panose="03080600000000000000" pitchFamily="66" charset="0"/>
                <a:cs typeface="Estrangelo Edessa" panose="03080600000000000000" pitchFamily="66" charset="0"/>
              </a:rPr>
            </a:br>
            <a:r>
              <a:rPr lang="fr-FR" sz="3100" b="1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Catégories </a:t>
            </a:r>
            <a:r>
              <a:rPr lang="fr-FR" sz="3100" b="1" dirty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d’âge de la population, Ontario, </a:t>
            </a:r>
            <a:r>
              <a:rPr lang="fr-FR" sz="3100" b="1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2011 </a:t>
            </a:r>
            <a:br>
              <a:rPr lang="fr-FR" sz="3100" b="1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</a:br>
            <a:r>
              <a:rPr lang="fr-FR" sz="1300" b="1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(Source : Stat Can)</a:t>
            </a:r>
            <a:r>
              <a:rPr lang="en-CA" sz="1300" dirty="0"/>
              <a:t/>
            </a:r>
            <a:br>
              <a:rPr lang="en-CA" sz="1300" dirty="0"/>
            </a:br>
            <a:endParaRPr lang="en-CA" sz="1300" dirty="0"/>
          </a:p>
        </p:txBody>
      </p:sp>
      <p:pic>
        <p:nvPicPr>
          <p:cNvPr id="4" name="Content Placeholder 3" descr="Graphique 2 – Catégories d’âge de la population, Ontario, 201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812" y="1712893"/>
            <a:ext cx="5912375" cy="3505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665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700" b="1" dirty="0" smtClean="0">
                <a:solidFill>
                  <a:srgbClr val="FFFF00"/>
                </a:solidFill>
              </a:rPr>
              <a:t/>
            </a:r>
            <a:br>
              <a:rPr lang="fr-FR" sz="2700" b="1" dirty="0" smtClean="0">
                <a:solidFill>
                  <a:srgbClr val="FFFF00"/>
                </a:solidFill>
              </a:rPr>
            </a:br>
            <a:r>
              <a:rPr lang="fr-FR" sz="2700" b="1" dirty="0" smtClean="0">
                <a:solidFill>
                  <a:srgbClr val="FFFF00"/>
                </a:solidFill>
              </a:rPr>
              <a:t>Utilisation </a:t>
            </a:r>
            <a:r>
              <a:rPr lang="fr-FR" sz="2700" b="1" dirty="0">
                <a:solidFill>
                  <a:srgbClr val="FFFF00"/>
                </a:solidFill>
              </a:rPr>
              <a:t>du français à la maison par les francophones, Ontario, </a:t>
            </a:r>
            <a:r>
              <a:rPr lang="fr-FR" sz="2700" b="1" dirty="0" smtClean="0">
                <a:solidFill>
                  <a:srgbClr val="FFFF00"/>
                </a:solidFill>
              </a:rPr>
              <a:t>2011 ( Source : Stat Can) 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4" name="Content Placeholder 3" descr="Graphique 3 – Utilisation du français à la maison par les francophones, Ontario, 201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7" y="1609725"/>
            <a:ext cx="5915025" cy="3638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53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rgbClr val="FFFF00"/>
                </a:solidFill>
              </a:rPr>
              <a:t>Les francophones de l’Ontario en 2011</a:t>
            </a:r>
            <a:r>
              <a:rPr lang="en-CA" sz="3200" dirty="0">
                <a:solidFill>
                  <a:srgbClr val="FFFF00"/>
                </a:solidFill>
              </a:rPr>
              <a:t/>
            </a:r>
            <a:br>
              <a:rPr lang="en-CA" sz="3200" dirty="0">
                <a:solidFill>
                  <a:srgbClr val="FFFF00"/>
                </a:solidFill>
              </a:rPr>
            </a:b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75252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Population francophone totale : 611 </a:t>
            </a:r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500 personnes </a:t>
            </a:r>
            <a:endParaRPr lang="en-CA" b="1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47% de la population ontarienne en 2011 , soit </a:t>
            </a:r>
            <a:endParaRPr lang="fr-FR" b="1" dirty="0" smtClean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marL="0" lvl="0" indent="0">
              <a:buNone/>
            </a:pPr>
            <a:r>
              <a:rPr lang="fr-FR" b="1" dirty="0" smtClean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     6 </a:t>
            </a:r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054 194 vit dans la région du grand Toronto ( Ville de </a:t>
            </a:r>
            <a:r>
              <a:rPr lang="fr-FR" b="1" dirty="0" smtClean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  </a:t>
            </a:r>
          </a:p>
          <a:p>
            <a:pPr marL="0" lvl="0" indent="0">
              <a:buNone/>
            </a:pPr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 </a:t>
            </a:r>
            <a:r>
              <a:rPr lang="fr-FR" b="1" dirty="0" smtClean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    Toronto</a:t>
            </a:r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, Durham, Halton, Peel et York) </a:t>
            </a:r>
            <a:endParaRPr lang="en-CA" b="1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Une augmentation de 5% par rapport à 2006</a:t>
            </a:r>
            <a:endParaRPr lang="en-CA" b="1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Le nombre de francophones n’a cessé de croître à un rythme constant (11% en 20 ans, soit de 1991-2011)</a:t>
            </a:r>
            <a:endParaRPr lang="en-CA" b="1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Le taux de transmission du français a augmenté au cours des 25 dernières années</a:t>
            </a:r>
            <a:endParaRPr lang="en-CA" b="1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Le pourcentage de personnes qui ont pour langue maternelle le français se situe à 4,4%    </a:t>
            </a:r>
            <a:endParaRPr lang="en-CA" b="1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3087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FFFF00"/>
                </a:solidFill>
              </a:rPr>
              <a:t>Diversité </a:t>
            </a:r>
            <a:r>
              <a:rPr lang="fr-FR" sz="2800" b="1" dirty="0">
                <a:solidFill>
                  <a:srgbClr val="FFFF00"/>
                </a:solidFill>
              </a:rPr>
              <a:t>de la communauté francophone en Ontario (2006) </a:t>
            </a:r>
            <a:r>
              <a:rPr lang="fr-FR" sz="1600" b="1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( Source : Stat Can )</a:t>
            </a:r>
            <a:r>
              <a:rPr lang="en-CA" sz="1600" dirty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/>
            </a:r>
            <a:br>
              <a:rPr lang="en-CA" sz="1600" dirty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</a:br>
            <a:endParaRPr lang="en-CA" sz="1600" dirty="0">
              <a:solidFill>
                <a:srgbClr val="FFFF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60851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L’Ontario attirait en 2006,  70% des immigrants francophones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L’Afrique, les Caraïbes et le Moyen-Orient constituent les régions les mieux représentées dans cette diversité 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La francophonie des grandes villes ontariennes est également très diversifiée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Plus de 40% des immigrants francophones qui vivent en Ontario sont arrivés après 1996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Le nombre d’organismes provinciaux et locaux qui œuvrent  dans les principaux secteurs d’activité n’a cessé d’augmenter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6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FFFF00"/>
                </a:solidFill>
              </a:rPr>
              <a:t>Radios communautaires francophones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Cinq radios :</a:t>
            </a:r>
            <a:endParaRPr lang="en-CA" sz="24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Kapsukasing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Cornawall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Hearst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Penetanguishene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Toronto 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Radio-Canada (Émissions en français) </a:t>
            </a:r>
            <a:endParaRPr lang="en-CA" sz="24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Ottawa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Windsor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Sudbury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1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Toronto</a:t>
            </a:r>
            <a:endParaRPr lang="en-CA" sz="20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896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Autofit/>
          </a:bodyPr>
          <a:lstStyle/>
          <a:p>
            <a:r>
              <a:rPr lang="en-CA" sz="2400" b="1" dirty="0" smtClean="0">
                <a:solidFill>
                  <a:srgbClr val="FFFF66"/>
                </a:solidFill>
              </a:rPr>
              <a:t>Un évènment historique maje</a:t>
            </a:r>
            <a:r>
              <a:rPr lang="en-CA" sz="2400" dirty="0" smtClean="0">
                <a:solidFill>
                  <a:srgbClr val="FFFF66"/>
                </a:solidFill>
              </a:rPr>
              <a:t>ur: </a:t>
            </a:r>
            <a:r>
              <a:rPr lang="fr-FR" sz="2400" b="1" dirty="0">
                <a:solidFill>
                  <a:srgbClr val="FFFF66"/>
                </a:solidFill>
              </a:rPr>
              <a:t>Semaine nationale de l’immigration francophone</a:t>
            </a:r>
            <a:r>
              <a:rPr lang="en-CA" sz="2400" dirty="0">
                <a:solidFill>
                  <a:srgbClr val="FFFF66"/>
                </a:solidFill>
              </a:rPr>
              <a:t/>
            </a:r>
            <a:br>
              <a:rPr lang="en-CA" sz="2400" dirty="0">
                <a:solidFill>
                  <a:srgbClr val="FFFF66"/>
                </a:solidFill>
              </a:rPr>
            </a:br>
            <a:endParaRPr lang="en-CA" sz="2400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lvl="0"/>
            <a:endParaRPr lang="fr-FR" b="1" dirty="0" smtClean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Elle </a:t>
            </a:r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s’est déroulée du 3 au 9 novembre 2013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Toutes les communautés de langue française au Canada l’ont célébrée pour la première fois 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Mise en valeur de l’immigration francophone et de la diversité au sein des communautés francophones et acadiennes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FF00"/>
                </a:solidFill>
              </a:rPr>
              <a:t>Partie B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sz="8800" dirty="0" smtClean="0"/>
          </a:p>
          <a:p>
            <a:pPr marL="0" indent="0" algn="ctr">
              <a:buNone/>
            </a:pPr>
            <a:r>
              <a:rPr lang="en-CA" sz="8800" dirty="0" smtClean="0">
                <a:solidFill>
                  <a:srgbClr val="0000FF"/>
                </a:solidFill>
              </a:rPr>
              <a:t>Problématique</a:t>
            </a:r>
            <a:endParaRPr lang="en-CA" sz="8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Le français : Une langue en péril ?</a:t>
            </a:r>
            <a:r>
              <a:rPr lang="en-CA" dirty="0">
                <a:solidFill>
                  <a:srgbClr val="FFFF00"/>
                </a:solidFill>
              </a:rPr>
              <a:t/>
            </a:r>
            <a:br>
              <a:rPr lang="en-CA" dirty="0">
                <a:solidFill>
                  <a:srgbClr val="FFFF00"/>
                </a:solidFill>
              </a:rPr>
            </a:b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Alors que la langue française constitue une valeur fondamentale de l’identité canadienne, l’anglicisation des milieux minoritaires continue à se poursuivre à un rythme incontrôlable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Socio-linguistiquement parlant, le français à l’extérieur du Québec devient de plus en plus dans les sphères de la vie quotidienne une langue seconde plutôt qu’une langue publiq</a:t>
            </a:r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ue 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« Le francophones qui se disent d’identité hybride ou bilingue, à moins d’être de langue maternelle française, ne participeront que de façon très relative ou utilitaire à la reproduction du milieu »</a:t>
            </a:r>
            <a:r>
              <a:rPr lang="fr-FR" b="1" dirty="0"/>
              <a:t> </a:t>
            </a:r>
            <a:r>
              <a:rPr lang="fr-FR" sz="2100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(Thériault Y, Gilbert  A, Cardinal L, : L’espace francophone en milieu minoritaire au Canada, UQUAM, 2008) </a:t>
            </a:r>
            <a:endParaRPr lang="en-CA" sz="2100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36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Des questions importantes que se posent les NAF</a:t>
            </a:r>
            <a:r>
              <a:rPr lang="en-CA" sz="2800" dirty="0">
                <a:solidFill>
                  <a:srgbClr val="FFFF00"/>
                </a:solidFill>
              </a:rPr>
              <a:t/>
            </a:r>
            <a:br>
              <a:rPr lang="en-CA" sz="2800" dirty="0">
                <a:solidFill>
                  <a:srgbClr val="FFFF00"/>
                </a:solidFill>
              </a:rPr>
            </a:br>
            <a:endParaRPr lang="en-CA" sz="2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Qu’est-ce qui fait que nos défis en tant qu’immigrants francophones ne sont pas suffisamment connus du grand public ?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Pourquoi nos desiderata ne sont pas souvent pris en compte ?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Qu’est-ce qui freine la visibilité de nos communautés francophones issues de l’immigration sur le plan médiatique ? 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Quelle stratégie  faut-il mettre en place pour nous faire connaître et promouvoir nos communautés ?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8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Plan de la présentation 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608512"/>
          </a:xfrm>
        </p:spPr>
        <p:txBody>
          <a:bodyPr/>
          <a:lstStyle/>
          <a:p>
            <a:pPr lvl="0"/>
            <a:endParaRPr lang="fr-FR" b="1" dirty="0" smtClean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Mise </a:t>
            </a:r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en contexte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Problématique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Analyse de la situation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Recommandations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Débat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marL="0" indent="0">
              <a:buNone/>
            </a:pP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28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Problématique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32048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Sur quels piliers devraient s’appuyer la visibilité des communautés francophones issues de l’immigration ?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Dans quelle mesure les identités particulières des francophones issus de l’immigration récente constituent-elles un obstacle à leur visibilité ?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Comment les communautés francophones issues de l’immigration récente répondent-elles aux enjeux et défis qui les empêchent d’être visibles ?</a:t>
            </a:r>
            <a:r>
              <a:rPr lang="fr-FR" b="1" dirty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46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FFFF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Partie C :</a:t>
            </a:r>
            <a:endParaRPr lang="en-CA" b="1" dirty="0">
              <a:solidFill>
                <a:srgbClr val="FFFF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36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CA" sz="7200" b="1" dirty="0" smtClean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marL="0" indent="0" algn="ctr">
              <a:buNone/>
            </a:pPr>
            <a:r>
              <a:rPr lang="en-CA" sz="7200" b="1" dirty="0" smtClean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Analyse </a:t>
            </a:r>
            <a:r>
              <a:rPr lang="en-CA" sz="7200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de la situation</a:t>
            </a:r>
            <a:endParaRPr lang="en-CA" sz="7200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01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FFFF00"/>
                </a:solidFill>
              </a:rPr>
              <a:t>Des nombreux canaux </a:t>
            </a:r>
            <a:r>
              <a:rPr lang="fr-FR" sz="3600" b="1" dirty="0" smtClean="0">
                <a:solidFill>
                  <a:srgbClr val="FFFF00"/>
                </a:solidFill>
              </a:rPr>
              <a:t>promotionnels existants</a:t>
            </a:r>
            <a:r>
              <a:rPr lang="fr-FR" sz="3600" b="1" dirty="0" smtClean="0"/>
              <a:t>   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680520"/>
          </a:xfrm>
        </p:spPr>
        <p:txBody>
          <a:bodyPr/>
          <a:lstStyle/>
          <a:p>
            <a:pPr lvl="0"/>
            <a:endParaRPr lang="fr-FR" b="1" dirty="0" smtClean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Radios </a:t>
            </a:r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communautaires francophones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Journaux francophones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Commissariat aux langues officiels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Services de santé en français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Écoles d’immersion francophones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Comité français de la ville de Toronto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17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rgbClr val="FFFF66"/>
                </a:solidFill>
              </a:rPr>
              <a:t>Que font les NAF pour marquer leur présence?</a:t>
            </a:r>
            <a:r>
              <a:rPr lang="en-CA" sz="3200" dirty="0">
                <a:solidFill>
                  <a:srgbClr val="FFFF66"/>
                </a:solidFill>
              </a:rPr>
              <a:t/>
            </a:r>
            <a:br>
              <a:rPr lang="en-CA" sz="3200" dirty="0">
                <a:solidFill>
                  <a:srgbClr val="FFFF66"/>
                </a:solidFill>
              </a:rPr>
            </a:br>
            <a:endParaRPr lang="en-CA" sz="3200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680520"/>
          </a:xfrm>
        </p:spPr>
        <p:txBody>
          <a:bodyPr>
            <a:normAutofit lnSpcReduction="1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Littérature francophone d’origine immigrante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C0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Productions artistiques et culturelles au cours du mois de l’histoire des Noirs</a:t>
            </a:r>
            <a:endParaRPr lang="en-CA" dirty="0">
              <a:solidFill>
                <a:srgbClr val="C000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Ateliers de cuisine afro- caribéens francophones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C0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Articles dans les journaux communautaires francophones </a:t>
            </a:r>
            <a:endParaRPr lang="en-CA" dirty="0">
              <a:solidFill>
                <a:srgbClr val="C000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Entrevues et émissions radiophoniques (CIUT, CHUO FM 89.1 )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18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rgbClr val="FFFF00"/>
                </a:solidFill>
              </a:rPr>
              <a:t>Vie culturelle francophone en milieu immigrant</a:t>
            </a:r>
            <a:r>
              <a:rPr lang="en-CA" sz="3200" dirty="0">
                <a:solidFill>
                  <a:srgbClr val="FFFF00"/>
                </a:solidFill>
              </a:rPr>
              <a:t/>
            </a:r>
            <a:br>
              <a:rPr lang="en-CA" sz="3200" dirty="0">
                <a:solidFill>
                  <a:srgbClr val="FFFF00"/>
                </a:solidFill>
              </a:rPr>
            </a:b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53650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Rassemblement religieux  et cultes en français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Rencontres sportives entre les écoles et communautés francophones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Rencontres entre Nouveaux Canadiens ressortissants d’un même pays 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Participation aux semaines de festivals du film francophone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Production des </a:t>
            </a:r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œuvres artistiques et culturelles d’origine </a:t>
            </a:r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immigrante francophone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6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>
                <a:solidFill>
                  <a:srgbClr val="FFFF00"/>
                </a:solidFill>
              </a:rPr>
              <a:t>Défis à la visibilité des communautés francophones</a:t>
            </a:r>
            <a:r>
              <a:rPr lang="fr-FR" b="1" dirty="0">
                <a:solidFill>
                  <a:srgbClr val="FFFF00"/>
                </a:solidFill>
              </a:rPr>
              <a:t> 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39248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fr-FR" sz="3300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Éparpillement de nos communautés</a:t>
            </a:r>
            <a:endParaRPr lang="en-CA" sz="33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sz="3300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Non existence d’un quartier majoritairement francophone</a:t>
            </a:r>
            <a:endParaRPr lang="en-CA" sz="3300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sz="3300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Plus de 18000 francophones installés  à Toronto ne se connaissent pas </a:t>
            </a:r>
            <a:endParaRPr lang="en-CA" sz="33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sz="3300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Conflits identitaires au sein de différentes communautés culturelles francophones </a:t>
            </a:r>
            <a:endParaRPr lang="en-CA" sz="3300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sz="3300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Recrutement des francophones à l’étranger nécessite des fonds appropriés</a:t>
            </a:r>
            <a:endParaRPr lang="en-CA" sz="3300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sz="3300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Faible poids économique du français  par rapport à l’anglais  </a:t>
            </a:r>
            <a:endParaRPr lang="en-CA" sz="3300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672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100" b="1" dirty="0">
                <a:solidFill>
                  <a:srgbClr val="FFFF00"/>
                </a:solidFill>
              </a:rPr>
              <a:t>Quelques  citations de récits de vie des NAF pour illustrer </a:t>
            </a:r>
            <a:r>
              <a:rPr lang="fr-FR" sz="3100" b="1" dirty="0" smtClean="0">
                <a:solidFill>
                  <a:srgbClr val="FFFF00"/>
                </a:solidFill>
              </a:rPr>
              <a:t>la mise en situation</a:t>
            </a:r>
            <a:endParaRPr lang="en-CA" sz="27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32048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fr-FR" b="1" i="1" dirty="0">
                <a:solidFill>
                  <a:srgbClr val="6600CC"/>
                </a:solidFill>
              </a:rPr>
              <a:t>Je cherche du travail en français mais n’arrive jamais à en trouver </a:t>
            </a:r>
            <a:endParaRPr lang="en-CA" dirty="0">
              <a:solidFill>
                <a:srgbClr val="6600CC"/>
              </a:solidFill>
            </a:endParaRPr>
          </a:p>
          <a:p>
            <a:pPr lvl="0"/>
            <a:r>
              <a:rPr lang="fr-FR" b="1" i="1" dirty="0">
                <a:solidFill>
                  <a:srgbClr val="660066"/>
                </a:solidFill>
              </a:rPr>
              <a:t>Quand un service est dit bilingue, c’est rarement que la personne bilingue parle un bon français</a:t>
            </a:r>
            <a:endParaRPr lang="en-CA" dirty="0">
              <a:solidFill>
                <a:srgbClr val="660066"/>
              </a:solidFill>
            </a:endParaRPr>
          </a:p>
          <a:p>
            <a:pPr lvl="0"/>
            <a:r>
              <a:rPr lang="fr-FR" b="1" i="1" dirty="0">
                <a:solidFill>
                  <a:srgbClr val="6600CC"/>
                </a:solidFill>
              </a:rPr>
              <a:t>Il n’y a pas assez d’articles de qualité dans les journaux francophones en Ontario sur les nouveaux arrivants francophones</a:t>
            </a:r>
            <a:endParaRPr lang="en-CA" dirty="0">
              <a:solidFill>
                <a:srgbClr val="6600CC"/>
              </a:solidFill>
            </a:endParaRPr>
          </a:p>
          <a:p>
            <a:pPr lvl="0"/>
            <a:r>
              <a:rPr lang="fr-FR" b="1" i="1" dirty="0">
                <a:solidFill>
                  <a:srgbClr val="C00000"/>
                </a:solidFill>
              </a:rPr>
              <a:t>La contribution artistique et culturelle des NAF n’a jamais fait l’objet d’une bonne publicité médiatique  </a:t>
            </a:r>
            <a:endParaRPr lang="en-CA" dirty="0">
              <a:solidFill>
                <a:srgbClr val="C00000"/>
              </a:solidFill>
            </a:endParaRPr>
          </a:p>
          <a:p>
            <a:pPr lvl="0"/>
            <a:r>
              <a:rPr lang="fr-FR" b="1" i="1" dirty="0">
                <a:solidFill>
                  <a:srgbClr val="6600CC"/>
                </a:solidFill>
              </a:rPr>
              <a:t>Les chaînes de TV (OMNI, TFO, Rogers) n’ont pas de bonnes émissions de qualité en français  où les NAF peuvent s’identifier </a:t>
            </a:r>
            <a:endParaRPr lang="en-CA" dirty="0">
              <a:solidFill>
                <a:srgbClr val="6600CC"/>
              </a:solidFill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134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FFFF00"/>
                </a:solidFill>
              </a:rPr>
              <a:t>Partie D :</a:t>
            </a:r>
            <a:endParaRPr lang="en-CA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/>
          </a:p>
          <a:p>
            <a:pPr marL="0" indent="0" algn="ctr">
              <a:buNone/>
            </a:pPr>
            <a:r>
              <a:rPr lang="en-CA" sz="7200" b="1" dirty="0" smtClean="0">
                <a:solidFill>
                  <a:srgbClr val="0000FF"/>
                </a:solidFill>
              </a:rPr>
              <a:t>Recommandations </a:t>
            </a:r>
            <a:endParaRPr lang="en-CA" sz="7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b="1" dirty="0">
                <a:solidFill>
                  <a:srgbClr val="FFFF00"/>
                </a:solidFill>
              </a:rPr>
              <a:t>Ce qu’une bonne stratégie de visibilité exige </a:t>
            </a:r>
            <a:r>
              <a:rPr lang="en-CA" sz="3200" dirty="0">
                <a:solidFill>
                  <a:srgbClr val="FFFF00"/>
                </a:solidFill>
              </a:rPr>
              <a:t/>
            </a:r>
            <a:br>
              <a:rPr lang="en-CA" sz="3200" dirty="0">
                <a:solidFill>
                  <a:srgbClr val="FFFF00"/>
                </a:solidFill>
              </a:rPr>
            </a:b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Un engagement des instances gouvernementales à faire un suivi par rapport aux différentes décisions prises relatives à la promotion de l’immigration francophone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Un dialogue constant avec la communauté immigrante francophone pour connaître son opinion sur la </a:t>
            </a:r>
            <a:r>
              <a:rPr lang="fr-FR" b="1" dirty="0" smtClean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qualité </a:t>
            </a:r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de services reçus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Un encouragement auprès des membres de la communauté francophone d’origine immigrante pour qu’elle s’implique davantage dans la promotion de ses acquis et héritage 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S’assurer que ces programmes conçus pour les NAF répondent bien à leurs besoins  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Mise en place des stratégies d’embauche efficaces non discriminatoires </a:t>
            </a:r>
            <a:r>
              <a:rPr lang="fr-FR" b="1" dirty="0" smtClean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pour les NAF  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marL="0" indent="0">
              <a:buNone/>
            </a:pP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23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FFFF00"/>
                </a:solidFill>
              </a:rPr>
              <a:t>Recommandations pour une meilleure visibilité </a:t>
            </a:r>
            <a:r>
              <a:rPr lang="en-CA" sz="3200" dirty="0">
                <a:solidFill>
                  <a:srgbClr val="FFFF00"/>
                </a:solidFill>
              </a:rPr>
              <a:t/>
            </a:r>
            <a:br>
              <a:rPr lang="en-CA" sz="3200" dirty="0">
                <a:solidFill>
                  <a:srgbClr val="FFFF00"/>
                </a:solidFill>
              </a:rPr>
            </a:b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824536"/>
          </a:xfrm>
        </p:spPr>
        <p:txBody>
          <a:bodyPr>
            <a:normAutofit fontScale="925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Soutenir les organismes culturels et artistiques afro caribéens francophones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Accorder des subventions aux auteures/ auteurs afro caribéens (ne)  francophones de talent</a:t>
            </a:r>
            <a:endParaRPr lang="en-CA" dirty="0">
              <a:solidFill>
                <a:srgbClr val="6600CC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Encourager la participation des auteurs 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CC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Créer un centre culturel pour la promotion des cultures francophones d’origine </a:t>
            </a:r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immigrante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Soutenir, promouvoir et encourager la participation des artistes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1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FF00"/>
                </a:solidFill>
              </a:rPr>
              <a:t>Partie A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680520"/>
          </a:xfrm>
        </p:spPr>
        <p:txBody>
          <a:bodyPr>
            <a:normAutofit/>
          </a:bodyPr>
          <a:lstStyle/>
          <a:p>
            <a:endParaRPr lang="en-CA" sz="8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CA" sz="8000" dirty="0" smtClean="0">
                <a:solidFill>
                  <a:srgbClr val="0000FF"/>
                </a:solidFill>
              </a:rPr>
              <a:t> Mise en contexte </a:t>
            </a:r>
            <a:endParaRPr lang="en-CA" sz="8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3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3068960"/>
            <a:ext cx="6912768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800" dirty="0" smtClean="0">
                <a:solidFill>
                  <a:srgbClr val="002060"/>
                </a:solidFill>
              </a:rPr>
              <a:t>Pour obtenir une copie de cette présentation, envoyez un courriel à :</a:t>
            </a:r>
          </a:p>
          <a:p>
            <a:pPr marL="0" indent="0" algn="ctr">
              <a:buNone/>
            </a:pPr>
            <a:r>
              <a:rPr lang="en-CA" sz="2800" dirty="0" smtClean="0">
                <a:solidFill>
                  <a:srgbClr val="002060"/>
                </a:solidFill>
                <a:hlinkClick r:id="rId3"/>
              </a:rPr>
              <a:t>ltshiswaka@ocasi.org</a:t>
            </a:r>
            <a:r>
              <a:rPr lang="en-CA" sz="28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716" y="1133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sz="6000" b="1" dirty="0" smtClean="0">
                <a:solidFill>
                  <a:srgbClr val="C00000"/>
                </a:solidFill>
              </a:rPr>
              <a:t>Merci de votre attention!</a:t>
            </a:r>
            <a:r>
              <a:rPr lang="en-CA" sz="7200" b="1" dirty="0" smtClean="0">
                <a:solidFill>
                  <a:srgbClr val="C00000"/>
                </a:solidFill>
              </a:rPr>
              <a:t/>
            </a:r>
            <a:br>
              <a:rPr lang="en-CA" sz="7200" b="1" dirty="0" smtClean="0">
                <a:solidFill>
                  <a:srgbClr val="C00000"/>
                </a:solidFill>
              </a:rPr>
            </a:br>
            <a:endParaRPr lang="en-CA" sz="72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184482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4800" dirty="0" smtClean="0">
                <a:solidFill>
                  <a:srgbClr val="0000FF"/>
                </a:solidFill>
              </a:rPr>
              <a:t>Avez -vous des questions? </a:t>
            </a:r>
            <a:endParaRPr lang="en-CA" sz="4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7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Qui écoute la radio parmi les francophones? </a:t>
            </a:r>
            <a:endParaRPr lang="en-CA" sz="3200" dirty="0">
              <a:solidFill>
                <a:srgbClr val="FFFF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830574"/>
            <a:ext cx="1728192" cy="14401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844824"/>
            <a:ext cx="2019300" cy="1133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42063"/>
            <a:ext cx="1143000" cy="114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57028"/>
            <a:ext cx="1800200" cy="13681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412" y="3602732"/>
            <a:ext cx="3240212" cy="182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Peut-on atteindre tous les francophones?</a:t>
            </a:r>
            <a:endParaRPr lang="en-CA" sz="3600" dirty="0">
              <a:solidFill>
                <a:srgbClr val="FFFF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867150" cy="11811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6792"/>
            <a:ext cx="895350" cy="809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73016"/>
            <a:ext cx="1905000" cy="1200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44341"/>
            <a:ext cx="38036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6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n-CA" sz="3600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Quelle est la proportion des lecteurs NAF qui lisent la presse écrite francophone?</a:t>
            </a:r>
            <a:endParaRPr lang="en-CA" sz="3600" dirty="0">
              <a:solidFill>
                <a:srgbClr val="FFFF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36056"/>
            <a:ext cx="2619375" cy="17430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833588"/>
            <a:ext cx="2596080" cy="330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96655"/>
            <a:ext cx="3019425" cy="114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628800"/>
            <a:ext cx="13620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Une presse francophone inclusive?  </a:t>
            </a:r>
            <a:endParaRPr lang="en-CA" sz="4000" dirty="0">
              <a:solidFill>
                <a:srgbClr val="FFFF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955"/>
            <a:ext cx="1362075" cy="4095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47918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3352800" cy="1885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44098"/>
            <a:ext cx="3672408" cy="27543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85" y="3212976"/>
            <a:ext cx="3829050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73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CA" sz="3600" dirty="0" smtClean="0">
                <a:solidFill>
                  <a:srgbClr val="FFFF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Des radios francophones en mal de financement! </a:t>
            </a:r>
            <a:endParaRPr lang="en-CA" sz="3600" dirty="0">
              <a:solidFill>
                <a:srgbClr val="FFFF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17032"/>
            <a:ext cx="2857500" cy="1600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344888"/>
            <a:ext cx="1981200" cy="685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95424"/>
            <a:ext cx="2238375" cy="1257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71612"/>
            <a:ext cx="3495675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0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rgbClr val="FFFF00"/>
                </a:solidFill>
              </a:rPr>
              <a:t>Objectifs de la présentatio</a:t>
            </a:r>
            <a:r>
              <a:rPr lang="en-CA" b="1" dirty="0">
                <a:solidFill>
                  <a:srgbClr val="FFFF00"/>
                </a:solidFill>
              </a:rPr>
              <a:t>n</a:t>
            </a:r>
            <a:r>
              <a:rPr lang="en-CA" b="1" dirty="0" smtClean="0">
                <a:solidFill>
                  <a:srgbClr val="FFFF00"/>
                </a:solidFill>
              </a:rPr>
              <a:t>: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46805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Présenter quelques caractéristiques démographiques et initiatives récentes pouvant être utilisées pour promouvoir la visibilité des communautés francophones issues de l’immigration récente ;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lvl="0"/>
            <a:r>
              <a:rPr lang="fr-FR" b="1" dirty="0">
                <a:solidFill>
                  <a:srgbClr val="660066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Discuter de l’importance de la volonté politique du gouvernement, du  suivi et de l’évaluation des programmes comme facteurs-clés pour rehausser la visibilité médiatique des communautés immigrantes francophones ;</a:t>
            </a:r>
            <a:endParaRPr lang="en-CA" dirty="0">
              <a:solidFill>
                <a:srgbClr val="660066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r>
              <a:rPr lang="fr-FR" b="1" dirty="0">
                <a:solidFill>
                  <a:srgbClr val="0000FF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Formuler des recommandations appropriées</a:t>
            </a:r>
            <a:endParaRPr lang="en-CA" dirty="0">
              <a:solidFill>
                <a:srgbClr val="0000FF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5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4139</TotalTime>
  <Words>881</Words>
  <Application>Microsoft Office PowerPoint</Application>
  <PresentationFormat>On-screen Show (4:3)</PresentationFormat>
  <Paragraphs>173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CdnImm # 21 : Nouveaux regards sur l’intégration des nouveaux arrivants francophones en Ontario  </vt:lpstr>
      <vt:lpstr>Plan de la présentation </vt:lpstr>
      <vt:lpstr>Partie A</vt:lpstr>
      <vt:lpstr>Qui écoute la radio parmi les francophones? </vt:lpstr>
      <vt:lpstr>Peut-on atteindre tous les francophones?</vt:lpstr>
      <vt:lpstr>Quelle est la proportion des lecteurs NAF qui lisent la presse écrite francophone?</vt:lpstr>
      <vt:lpstr>Une presse francophone inclusive?  </vt:lpstr>
      <vt:lpstr>Des radios francophones en mal de financement! </vt:lpstr>
      <vt:lpstr>Objectifs de la présentation: </vt:lpstr>
      <vt:lpstr>Quelques statistiques utiles </vt:lpstr>
      <vt:lpstr> Catégories d’âge de la population, Ontario, 2011  (Source : Stat Can) </vt:lpstr>
      <vt:lpstr> Utilisation du français à la maison par les francophones, Ontario, 2011 ( Source : Stat Can)  </vt:lpstr>
      <vt:lpstr>Les francophones de l’Ontario en 2011 </vt:lpstr>
      <vt:lpstr>Diversité de la communauté francophone en Ontario (2006) ( Source : Stat Can ) </vt:lpstr>
      <vt:lpstr>Radios communautaires francophones </vt:lpstr>
      <vt:lpstr>Un évènment historique majeur: Semaine nationale de l’immigration francophone </vt:lpstr>
      <vt:lpstr>Partie B</vt:lpstr>
      <vt:lpstr>Le français : Une langue en péril ? </vt:lpstr>
      <vt:lpstr>Des questions importantes que se posent les NAF </vt:lpstr>
      <vt:lpstr>Problématique</vt:lpstr>
      <vt:lpstr>Partie C :</vt:lpstr>
      <vt:lpstr>Des nombreux canaux promotionnels existants    </vt:lpstr>
      <vt:lpstr>Que font les NAF pour marquer leur présence? </vt:lpstr>
      <vt:lpstr>Vie culturelle francophone en milieu immigrant </vt:lpstr>
      <vt:lpstr>Défis à la visibilité des communautés francophones </vt:lpstr>
      <vt:lpstr>Quelques  citations de récits de vie des NAF pour illustrer la mise en situation</vt:lpstr>
      <vt:lpstr>Partie D :</vt:lpstr>
      <vt:lpstr>Ce qu’une bonne stratégie de visibilité exige  </vt:lpstr>
      <vt:lpstr>Recommandations pour une meilleure visibilité  </vt:lpstr>
      <vt:lpstr>Merci de votre attention!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dmontague</dc:creator>
  <cp:lastModifiedBy>jchua</cp:lastModifiedBy>
  <cp:revision>176</cp:revision>
  <dcterms:created xsi:type="dcterms:W3CDTF">2012-07-12T19:27:32Z</dcterms:created>
  <dcterms:modified xsi:type="dcterms:W3CDTF">2014-04-24T15:08:51Z</dcterms:modified>
</cp:coreProperties>
</file>